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embeddedFontLst>
    <p:embeddedFont>
      <p:font typeface="G마켓 산스 Bold" panose="02000000000000000000" pitchFamily="50" charset="-127"/>
      <p:regular r:id="rId42"/>
    </p:embeddedFont>
    <p:embeddedFont>
      <p:font typeface="G마켓 산스 Medium" panose="02000000000000000000" pitchFamily="50" charset="-127"/>
      <p:regular r:id="rId43"/>
    </p:embeddedFont>
    <p:embeddedFont>
      <p:font typeface="Pretendard Light" panose="02000403000000020004" pitchFamily="50" charset="-127"/>
      <p:regular r:id="rId44"/>
    </p:embeddedFont>
    <p:embeddedFont>
      <p:font typeface="Pretendard Medium" panose="02000603000000020004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585"/>
    <a:srgbClr val="538F4C"/>
    <a:srgbClr val="F5F5F5"/>
    <a:srgbClr val="AEAEAE"/>
    <a:srgbClr val="7DB76F"/>
    <a:srgbClr val="ADB8C2"/>
    <a:srgbClr val="8C9CAA"/>
    <a:srgbClr val="6F8B4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A3C69-B87E-BB7D-036D-2687959B7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B131D6-8034-A25F-6255-5B848FC1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C5B66-4D6B-50B8-FDFC-3DC71AF8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618D0-4AEA-3E06-8622-4EB76EB2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29EC8-6201-1650-14F2-93A79B52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B771D-B279-AF89-398D-8EAEA0FA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5B129-CEB8-2CF1-C304-BCED52541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B9257-0E29-7107-FCF6-A9008992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6A718-3BB4-3DE2-E1A3-8F025248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E6982-37D7-29D9-AD56-0CF6522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9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0D9388-D1EF-A75A-0ED4-ACD37DC19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B5D380-4241-C221-52C5-04F9890B7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7E829-26B2-06B8-DFA8-318860EC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F476CE-2206-66C1-6D20-434FDDEE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F4F0E-025F-3AFC-2B86-245DC832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3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F09E-9AC8-42CD-D5D2-A19C53C0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77A5-0F6F-DB8E-CA18-28F2C250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97D9D-1D22-340D-7E35-FCB61569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8042B-286B-C3E6-EFF8-A5E0EC62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D09BA-76AF-F20B-3837-9075C671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7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CBB73-5759-6E2E-195D-2CDC93D8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41583-4C27-1837-8C6B-2BDA0BE43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C97DD8-8942-2E2C-8A70-92B3248C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DF334-571F-B94F-1247-18C3411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8EA24-6174-4B46-AAA9-8637148F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4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99387-E74D-F330-930C-7C7D50C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07B23-AF02-3647-71E3-E690DD78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A95069-3C99-192E-CB0D-B794A7E1D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BDA231-4B1D-57CE-266E-0126C95E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DD531-A12F-AE18-C128-8EA5EB09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F79920-34A0-F925-BB14-43251F69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0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D1721-AADA-54B9-74D6-9D501665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D74FE-4C79-CE69-7EE3-EA191B5D9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234E0-107C-E5D3-75D4-28F6C24D4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F57B8E-9349-8C7C-32DB-88F695E36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25493-6D3B-06BF-F941-7A228F72E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7F9DD2-4827-CA2A-5DA6-42F1269D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75F9B8-1D5D-6C4F-76C7-ACC5A71D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F6735-4F39-812F-69EB-F7BA9FF1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1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AC45E-3A3A-07E4-55AC-01956A42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344259-989F-3AF8-1892-D5A066F1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7E42FF-038F-1562-1B2F-D716F1A2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8BA6D4-F724-769A-B526-2CA892DB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3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E7FFB-31CC-5D9F-AD37-9A81E33E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2C236A-4DF3-4EF5-5D56-E429C3FE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29C82C-73A8-AE44-A78A-DA184F3F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8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DC2BA-28DD-7FE5-BFA6-16E93BF5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5EA51-F0DB-5DA5-B556-AD9CC0DB9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722184-DDD7-F4A7-77CA-FAF5ABCF7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9C978-F2E5-5E27-D796-27932F4E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34B6B-3B5A-B37E-A403-CEE4E985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792BED-72EE-38F9-CF85-25374A9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86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8D72A-BFEF-81F7-CCDE-D3CD0B3A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1C6843-A8FA-A457-A230-5DD81F289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8B041-D13E-6AEA-551E-2C6470D47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AF83A-533B-BC00-25A4-5458DE90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64F09B-4FEF-4B0A-40DF-A9C78F01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6ADBF-1FFB-A9A1-74AF-D9B14B8A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8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74B9DC-0B5E-8E5F-7E9E-B394A15C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8C2C0-6B5B-2EFA-15A2-3F4E3BFE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6C45D-17BA-B045-C756-7BA49CAA7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10536-8253-A1F7-6991-9BA34EE6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E557C-2127-2174-D8B0-9DC4D1E95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31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184C1A70-4B13-D7D2-4F74-845976B970F4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2442220372"/>
              </p:ext>
            </p:extLst>
          </p:nvPr>
        </p:nvGraphicFramePr>
        <p:xfrm>
          <a:off x="6779491" y="1195503"/>
          <a:ext cx="5421745" cy="5662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575160" imgH="3733560" progId="Photoshop.Image.24">
                  <p:embed/>
                </p:oleObj>
              </mc:Choice>
              <mc:Fallback>
                <p:oleObj name="Image" r:id="rId2" imgW="3575160" imgH="373356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9491" y="1195503"/>
                        <a:ext cx="5421745" cy="5662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20DDF1D-1646-6898-F24E-E103A967E7FE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4181828202"/>
              </p:ext>
            </p:extLst>
          </p:nvPr>
        </p:nvGraphicFramePr>
        <p:xfrm>
          <a:off x="0" y="0"/>
          <a:ext cx="4928887" cy="4802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980800" imgH="2904480" progId="Photoshop.Image.24">
                  <p:embed/>
                </p:oleObj>
              </mc:Choice>
              <mc:Fallback>
                <p:oleObj name="Image" r:id="rId4" imgW="2980800" imgH="290448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alphaModFix amt="35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928887" cy="4802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1034475" y="1979021"/>
            <a:ext cx="6373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 과일 시장과 </a:t>
            </a:r>
            <a:endParaRPr lang="en-US" altLang="ko-KR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소비 분석 및 수요 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D5865-2F46-5FCA-B652-0D725A101D05}"/>
              </a:ext>
            </a:extLst>
          </p:cNvPr>
          <p:cNvSpPr txBox="1"/>
          <p:nvPr/>
        </p:nvSpPr>
        <p:spPr>
          <a:xfrm>
            <a:off x="1034475" y="13727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빅데이터 처리 프로젝트 결과 보고서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9B703-A91C-F692-7CBB-EC260C692288}"/>
              </a:ext>
            </a:extLst>
          </p:cNvPr>
          <p:cNvSpPr txBox="1"/>
          <p:nvPr/>
        </p:nvSpPr>
        <p:spPr>
          <a:xfrm>
            <a:off x="1034476" y="3892284"/>
            <a:ext cx="738907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과목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전공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학번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BD3D97-87CE-9538-63B9-B8A9227A6292}"/>
              </a:ext>
            </a:extLst>
          </p:cNvPr>
          <p:cNvSpPr txBox="1"/>
          <p:nvPr/>
        </p:nvSpPr>
        <p:spPr>
          <a:xfrm>
            <a:off x="1773383" y="3887400"/>
            <a:ext cx="6373091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 처리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컴퓨터정보과</a:t>
            </a: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202044044 </a:t>
            </a: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정다운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2023.12.07</a:t>
            </a:r>
            <a:endParaRPr lang="ko-KR" altLang="en-US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9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BF2A1CCA-4394-64B7-CE46-8B624AF5A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3" y="2629721"/>
            <a:ext cx="6966266" cy="37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그 중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배의 가격이 가장 많이 상승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했다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C45D6C2-EF24-3905-94D1-EDD5588F8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68" y="2539323"/>
            <a:ext cx="5284923" cy="39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152919"/>
            <a:ext cx="7663992" cy="533447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4BDE8E89-2912-11AB-FBCE-9F90F640E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08" y="1975998"/>
            <a:ext cx="5973566" cy="36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3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식품물가는 대부분의 과일과 양의 상관관계를 보임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특히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식품물가와 딸기의 가격이 밀접하게 연관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되어 있음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반대로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수박은 식품 물가와 음의 상관 관계로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관련성이 없음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사각형, 번호이(가) 표시된 사진&#10;&#10;자동 생성된 설명">
            <a:extLst>
              <a:ext uri="{FF2B5EF4-FFF2-40B4-BE49-F238E27FC236}">
                <a16:creationId xmlns:a16="http://schemas.microsoft.com/office/drawing/2014/main" id="{0D53981B-7E5E-9AD6-DA8E-5653D71C6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3" y="2463478"/>
            <a:ext cx="3870215" cy="393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0A90B3-B8FA-4433-7BEA-7AFD4DADF8B3}"/>
              </a:ext>
            </a:extLst>
          </p:cNvPr>
          <p:cNvSpPr/>
          <p:nvPr/>
        </p:nvSpPr>
        <p:spPr>
          <a:xfrm>
            <a:off x="5883564" y="3020291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560E04-5537-4ED6-4CD4-655958DFC325}"/>
              </a:ext>
            </a:extLst>
          </p:cNvPr>
          <p:cNvSpPr/>
          <p:nvPr/>
        </p:nvSpPr>
        <p:spPr>
          <a:xfrm>
            <a:off x="5883564" y="4783522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9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7479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판매량이 많은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딸기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사과의 한 달 판매량이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 descr="텍스트, 원, 스크린샷, 도표이(가) 표시된 사진&#10;&#10;자동 생성된 설명">
            <a:extLst>
              <a:ext uri="{FF2B5EF4-FFF2-40B4-BE49-F238E27FC236}">
                <a16:creationId xmlns:a16="http://schemas.microsoft.com/office/drawing/2014/main" id="{8782FD67-BB2F-1E14-00AB-44035B98F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65" y="2941801"/>
            <a:ext cx="3889485" cy="3293648"/>
          </a:xfrm>
          <a:prstGeom prst="rect">
            <a:avLst/>
          </a:prstGeom>
        </p:spPr>
      </p:pic>
      <p:pic>
        <p:nvPicPr>
          <p:cNvPr id="11" name="그림 10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FE7FF50B-5DDF-0979-B620-F60CA051A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85" y="3138600"/>
            <a:ext cx="3611332" cy="295745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39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0BE3815-0A61-E6B9-AC78-05D077E3F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995307"/>
              </p:ext>
            </p:extLst>
          </p:nvPr>
        </p:nvGraphicFramePr>
        <p:xfrm>
          <a:off x="4286540" y="1553827"/>
          <a:ext cx="7209025" cy="4840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6540" y="1553827"/>
                        <a:ext cx="7209025" cy="4840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4968685" y="776820"/>
            <a:ext cx="5844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복숭아의 소비량 대부분이 수입산이며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소비량은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87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6237020" y="776820"/>
            <a:ext cx="3391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소비량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2018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상승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11916C1F-BB41-0021-618C-712111962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00194"/>
              </p:ext>
            </p:extLst>
          </p:nvPr>
        </p:nvGraphicFramePr>
        <p:xfrm>
          <a:off x="4252397" y="1506358"/>
          <a:ext cx="7360516" cy="4942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0EA6B095-4071-FD21-2C30-7D1EE481E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2397" y="1506358"/>
                        <a:ext cx="7360516" cy="4942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43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546636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663247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재배지가 가장 많이 분포된 지역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경상남도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경상북도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전라남도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서울과 인천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부산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광주 등의 지역에서는 낮은 생산 분포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985818"/>
            <a:ext cx="7663992" cy="45015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3FADC-D23C-6DCD-4721-50627BC8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070" y="2037081"/>
            <a:ext cx="5215804" cy="44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603537" y="3747885"/>
            <a:ext cx="1538101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farm_name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examin_datetm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avg_frut_wt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avg_hrdnss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avg_prcn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141638" y="3747884"/>
            <a:ext cx="2206778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478256" y="4524667"/>
            <a:ext cx="2864653" cy="58192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4F72B-9B9A-3AED-553C-2566AC1AA09E}"/>
              </a:ext>
            </a:extLst>
          </p:cNvPr>
          <p:cNvSpPr txBox="1"/>
          <p:nvPr/>
        </p:nvSpPr>
        <p:spPr>
          <a:xfrm>
            <a:off x="7542174" y="5325952"/>
            <a:ext cx="1612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→ 사용할 데이터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049" name="_x1225538928">
            <a:extLst>
              <a:ext uri="{FF2B5EF4-FFF2-40B4-BE49-F238E27FC236}">
                <a16:creationId xmlns:a16="http://schemas.microsoft.com/office/drawing/2014/main" id="{8941DD1A-B24B-941B-BA83-317054E7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37" y="1907723"/>
            <a:ext cx="6528339" cy="16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AD4F5A8-9456-9108-98E8-F8CA8D0B9144}"/>
              </a:ext>
            </a:extLst>
          </p:cNvPr>
          <p:cNvSpPr/>
          <p:nvPr/>
        </p:nvSpPr>
        <p:spPr>
          <a:xfrm>
            <a:off x="4478256" y="5257838"/>
            <a:ext cx="2864653" cy="58192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6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3" name="_x1225541592">
            <a:extLst>
              <a:ext uri="{FF2B5EF4-FFF2-40B4-BE49-F238E27FC236}">
                <a16:creationId xmlns:a16="http://schemas.microsoft.com/office/drawing/2014/main" id="{12562BCC-72F2-A71F-2BAA-93BAC9D2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39" y="2138861"/>
            <a:ext cx="7409468" cy="12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99C26-D177-4EB3-92A1-DB5EA1F000EC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E6434-E035-C48C-3DAE-AA0EC0657FFA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C0BFE4-163C-60C0-E6CA-E4BB5A645935}"/>
              </a:ext>
            </a:extLst>
          </p:cNvPr>
          <p:cNvSpPr/>
          <p:nvPr/>
        </p:nvSpPr>
        <p:spPr>
          <a:xfrm>
            <a:off x="4845902" y="464268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14176-5A8A-C335-1315-9AA21FEF69BA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avgHrdnss3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avgCrd2Value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3458D0-1BC6-0914-4F91-FDE4941069D1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F3B697-64F2-D9BC-AD6C-33C95DA9B2F8}"/>
              </a:ext>
            </a:extLst>
          </p:cNvPr>
          <p:cNvSpPr/>
          <p:nvPr/>
        </p:nvSpPr>
        <p:spPr>
          <a:xfrm>
            <a:off x="8280086" y="413471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6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2653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3819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538856" y="555264"/>
            <a:ext cx="5757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i="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213144-70DB-4DC8-918E-942FC80C2E3C}"/>
              </a:ext>
            </a:extLst>
          </p:cNvPr>
          <p:cNvSpPr txBox="1"/>
          <p:nvPr/>
        </p:nvSpPr>
        <p:spPr>
          <a:xfrm>
            <a:off x="4036291" y="4703326"/>
            <a:ext cx="7786254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소비자들의 건강에 대한 관심이 높아지며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건강 및 웰빙 트렌드는 현대사회의 중요한 부분으로 인식되어 가고 있다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ts val="24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이러한 추세 속에서 자연식으로 취급되는 과일에 대한 소비와 관심도에 대한 궁금증이 생겼고 </a:t>
            </a:r>
            <a:endParaRPr lang="en-US" altLang="ko-KR" sz="1400" kern="600" spc="-5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400" kern="600" spc="-5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다양하게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변화하고 있는 식문화와 소비자의 인식 속에서 과일 시장이 어떻게 변화하는지 분석하여 시각화 하고자 한다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251CD1E-3B57-08BF-7331-57958191A69A}"/>
              </a:ext>
            </a:extLst>
          </p:cNvPr>
          <p:cNvSpPr/>
          <p:nvPr/>
        </p:nvSpPr>
        <p:spPr>
          <a:xfrm>
            <a:off x="4851986" y="1674034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웰빙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EC46C9A-A422-26F8-875B-D9EBCDF8D54F}"/>
              </a:ext>
            </a:extLst>
          </p:cNvPr>
          <p:cNvSpPr/>
          <p:nvPr/>
        </p:nvSpPr>
        <p:spPr>
          <a:xfrm>
            <a:off x="8946800" y="1674035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건강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38B89FC-B2A5-9B83-4905-69102071B576}"/>
              </a:ext>
            </a:extLst>
          </p:cNvPr>
          <p:cNvSpPr/>
          <p:nvPr/>
        </p:nvSpPr>
        <p:spPr>
          <a:xfrm>
            <a:off x="6899393" y="1674036"/>
            <a:ext cx="2181655" cy="2181655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09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avgFlshWgh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avgColorValue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과방중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과립중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칼라차트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845902" y="49061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1" name="_x1225542744">
            <a:extLst>
              <a:ext uri="{FF2B5EF4-FFF2-40B4-BE49-F238E27FC236}">
                <a16:creationId xmlns:a16="http://schemas.microsoft.com/office/drawing/2014/main" id="{0DE65F89-9681-7C9B-1C83-6E126963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65" y="2207824"/>
            <a:ext cx="7381185" cy="11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C87EC-4EB8-22A8-0A6B-7F037B5F6A4C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avgCrd2Value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avgAnthoValue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8BC91-E2F1-1AD6-9DF1-FB0776CB36F6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E121D-5193-C9AB-E170-CFE3DA622E2B}"/>
              </a:ext>
            </a:extLst>
          </p:cNvPr>
          <p:cNvSpPr/>
          <p:nvPr/>
        </p:nvSpPr>
        <p:spPr>
          <a:xfrm>
            <a:off x="8280086" y="3872769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1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7" name="_x1225540872">
            <a:extLst>
              <a:ext uri="{FF2B5EF4-FFF2-40B4-BE49-F238E27FC236}">
                <a16:creationId xmlns:a16="http://schemas.microsoft.com/office/drawing/2014/main" id="{300ED427-1783-CCE8-8870-2BE7D0D9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57" y="2104442"/>
            <a:ext cx="7495644" cy="86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825D4-2331-C25B-2977-6B06DFBE530D}"/>
              </a:ext>
            </a:extLst>
          </p:cNvPr>
          <p:cNvSpPr txBox="1"/>
          <p:nvPr/>
        </p:nvSpPr>
        <p:spPr>
          <a:xfrm>
            <a:off x="4617445" y="3846020"/>
            <a:ext cx="208796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Model.farm_code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Model.examin_datetm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Model.avg_frut_wt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Model.avg_flsh_wgh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75184-E648-1A37-74D6-9F1783CB6206}"/>
              </a:ext>
            </a:extLst>
          </p:cNvPr>
          <p:cNvSpPr txBox="1"/>
          <p:nvPr/>
        </p:nvSpPr>
        <p:spPr>
          <a:xfrm>
            <a:off x="670541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농장코드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136018-A4E9-EB5D-5242-F450350CF7C7}"/>
              </a:ext>
            </a:extLst>
          </p:cNvPr>
          <p:cNvSpPr/>
          <p:nvPr/>
        </p:nvSpPr>
        <p:spPr>
          <a:xfrm>
            <a:off x="4604713" y="46265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984F8-1C05-9EB7-309E-363F58C47E23}"/>
              </a:ext>
            </a:extLst>
          </p:cNvPr>
          <p:cNvSpPr txBox="1"/>
          <p:nvPr/>
        </p:nvSpPr>
        <p:spPr>
          <a:xfrm>
            <a:off x="8124073" y="3846020"/>
            <a:ext cx="2191235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Model.avg_frsk_one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Model.avg_brx_prcn_rate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E026C-5DD1-133F-4E6C-1A69257B2F27}"/>
              </a:ext>
            </a:extLst>
          </p:cNvPr>
          <p:cNvSpPr txBox="1"/>
          <p:nvPr/>
        </p:nvSpPr>
        <p:spPr>
          <a:xfrm>
            <a:off x="10274353" y="3846019"/>
            <a:ext cx="1418659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과육율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당산비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DDAAC1-60F1-2228-D2D3-6C76F885574F}"/>
              </a:ext>
            </a:extLst>
          </p:cNvPr>
          <p:cNvSpPr/>
          <p:nvPr/>
        </p:nvSpPr>
        <p:spPr>
          <a:xfrm>
            <a:off x="8119029" y="438872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6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5" name="_x942083896">
            <a:extLst>
              <a:ext uri="{FF2B5EF4-FFF2-40B4-BE49-F238E27FC236}">
                <a16:creationId xmlns:a16="http://schemas.microsoft.com/office/drawing/2014/main" id="{C2594E98-0049-B764-C252-134BE11F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12" y="1789257"/>
            <a:ext cx="1762334" cy="102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942087496">
            <a:extLst>
              <a:ext uri="{FF2B5EF4-FFF2-40B4-BE49-F238E27FC236}">
                <a16:creationId xmlns:a16="http://schemas.microsoft.com/office/drawing/2014/main" id="{B27B0B22-52AC-42AD-A3C4-1B13117AC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26" y="3996134"/>
            <a:ext cx="1823584" cy="10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_x942086200">
            <a:extLst>
              <a:ext uri="{FF2B5EF4-FFF2-40B4-BE49-F238E27FC236}">
                <a16:creationId xmlns:a16="http://schemas.microsoft.com/office/drawing/2014/main" id="{14513955-43A8-D847-B726-ABBA99EF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98" y="2894774"/>
            <a:ext cx="1843072" cy="10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_x942085264">
            <a:extLst>
              <a:ext uri="{FF2B5EF4-FFF2-40B4-BE49-F238E27FC236}">
                <a16:creationId xmlns:a16="http://schemas.microsoft.com/office/drawing/2014/main" id="{D4DD0F53-7231-8965-8A7C-0242E265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71" y="5150164"/>
            <a:ext cx="1812447" cy="113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_x942089872">
            <a:extLst>
              <a:ext uri="{FF2B5EF4-FFF2-40B4-BE49-F238E27FC236}">
                <a16:creationId xmlns:a16="http://schemas.microsoft.com/office/drawing/2014/main" id="{B698AF9D-9FEE-5D89-92A3-74F90F71A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31" y="2391734"/>
            <a:ext cx="3211442" cy="33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4943969" y="3502435"/>
            <a:ext cx="4362161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비례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순으로 종횡 비율이 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C61B9ABF-5576-95E4-FDAE-42BF43C91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88" y="2477019"/>
            <a:ext cx="6197112" cy="40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감귤의 산도가 대체로 높은 분포를 보이며 다른 과일들에 비해 당도가 낮음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포도는 산도는 낮고 당도가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높은편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가장 높은 당도를 보인 과일은 포도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8F994E90-BB3B-EDB9-E6D8-F0B58B39E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15" y="2488949"/>
            <a:ext cx="6136681" cy="39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59" y="1088659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횡경과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0.95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의 높은 수치로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밀접한 상관관계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산도는 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 모두와 음의 상관관계로 관련이 없음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사각형, 다채로움이(가) 표시된 사진&#10;&#10;자동 생성된 설명">
            <a:extLst>
              <a:ext uri="{FF2B5EF4-FFF2-40B4-BE49-F238E27FC236}">
                <a16:creationId xmlns:a16="http://schemas.microsoft.com/office/drawing/2014/main" id="{DBC3259E-562C-6170-4AC2-1B2CE05F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91" y="2516304"/>
            <a:ext cx="4617729" cy="38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52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E4EDBA-79D5-4DD9-0028-66F2143E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3266808"/>
            <a:ext cx="3557588" cy="310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1472014"/>
            <a:ext cx="4724274" cy="17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449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Cross-Validation Scores: [0.98224852 0.99408284 0.99408284 1.         0.98809524]</a:t>
            </a:r>
          </a:p>
          <a:p>
            <a:pPr>
              <a:lnSpc>
                <a:spcPct val="150000"/>
              </a:lnSpc>
            </a:pPr>
            <a:r>
              <a:rPr lang="en-US" altLang="ko-KR" sz="1050" kern="600" spc="-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Mean Accuracy: 0.99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2 0 0 0 0 0 0 0 0 0 0 0 3 2 0 0 0 0 0 0 0 0 0 3 0 0 3 0 1 0 0 3 2 0 0 0 0 0 0 1 0 0 0 0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0       0.99      1.00      1.00       137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1       1.00      0.92      0.96        12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2       0.93      0.93      0.93        14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0.99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0.98      0.96      0.97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0.99      0.99      0.99       169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51805-EDCB-E9DD-3DFC-7894E86BDDDD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 결과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47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1786339"/>
            <a:ext cx="4724274" cy="1718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438238-E61F-FA80-AD8B-0337DA7C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3606894"/>
            <a:ext cx="2777841" cy="23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352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1 0 1 0 0 0 0 0 0 0 0 0 0 0 3 2 0 0 0 0 0 0 0 0 0 3 0 0 3 0 1 0 0 3 2 0 0 0 0 0 0 1 0 0 0 0 0 0 0 0 0 0 0 1 0 0 0 0 2 0 0 0 0 0 0 0 0 0 1 0 0 0 0 0 0 1 1 0 0 0 0 0 0 3 2 1 0 0 0 0 0 0 0 0 0 0 0 0 0 0 0 0 0 1 1 0 0 0 0 0 0 0 1 0 0 0 0 0 0 0 1 1 0 0 0 3 0 0 1 0 0 0 0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0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 0 1 0 0 0 0 0 0 1 1 0 0 0 0 0 0 3 2 2 0 0 0 0 0 0 0 0 0 0 0 0 0 0 0 0 0 1 1 0 0 0 0 0 2 0 2 0 0 0 0 0 0 0 2 1 0 0 0 3 0 0 1 0 0 0 0 2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0.95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0       0.97      1.00      0.99       137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1       0.71      1.00      0.83        12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2       1.00      0.36      0.53        14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0.95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0.92      0.84      0.83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0.96      0.95      0.94       169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E19C2-0B3E-48D6-40BE-D7CC1CAE6416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55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72954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84615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ko-KR" altLang="en-US" dirty="0"/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E93A8F30-DF03-DAED-1646-B2CA195768A9}"/>
              </a:ext>
            </a:extLst>
          </p:cNvPr>
          <p:cNvSpPr/>
          <p:nvPr/>
        </p:nvSpPr>
        <p:spPr>
          <a:xfrm>
            <a:off x="4712813" y="1459345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B24EB395-F99A-852E-104C-05CAF3BAC122}"/>
              </a:ext>
            </a:extLst>
          </p:cNvPr>
          <p:cNvSpPr/>
          <p:nvPr/>
        </p:nvSpPr>
        <p:spPr>
          <a:xfrm rot="10800000">
            <a:off x="6937333" y="1450109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7DB7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F661714-0169-6DB6-A4CB-E47E7BDE596F}"/>
              </a:ext>
            </a:extLst>
          </p:cNvPr>
          <p:cNvSpPr/>
          <p:nvPr/>
        </p:nvSpPr>
        <p:spPr>
          <a:xfrm>
            <a:off x="9161564" y="1499464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FEC438-BF06-0374-C2EC-77C30DDED435}"/>
              </a:ext>
            </a:extLst>
          </p:cNvPr>
          <p:cNvSpPr/>
          <p:nvPr/>
        </p:nvSpPr>
        <p:spPr>
          <a:xfrm>
            <a:off x="4889430" y="1644010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Open API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7BC293-385A-3AD9-4481-4298FB662BAA}"/>
              </a:ext>
            </a:extLst>
          </p:cNvPr>
          <p:cNvSpPr/>
          <p:nvPr/>
        </p:nvSpPr>
        <p:spPr>
          <a:xfrm>
            <a:off x="7110775" y="167290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Excel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파일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다운로드 및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0F358A-2DFC-1D54-E354-D3854E5BE9B6}"/>
              </a:ext>
            </a:extLst>
          </p:cNvPr>
          <p:cNvSpPr/>
          <p:nvPr/>
        </p:nvSpPr>
        <p:spPr>
          <a:xfrm>
            <a:off x="9341356" y="166828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Crawling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E9184-4BE1-8E3C-9FD4-117ADE44BA08}"/>
              </a:ext>
            </a:extLst>
          </p:cNvPr>
          <p:cNvSpPr txBox="1"/>
          <p:nvPr/>
        </p:nvSpPr>
        <p:spPr>
          <a:xfrm>
            <a:off x="4100942" y="4251997"/>
            <a:ext cx="2355273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Open 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atfis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식품산업통계정보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네이버 블로그 검색 서비스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F30C0-5FCD-60EC-4271-64B58C7CA755}"/>
              </a:ext>
            </a:extLst>
          </p:cNvPr>
          <p:cNvSpPr txBox="1"/>
          <p:nvPr/>
        </p:nvSpPr>
        <p:spPr>
          <a:xfrm>
            <a:off x="6704751" y="4286908"/>
            <a:ext cx="2568558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엑셀 파일 다운로드 및 로드</a:t>
            </a:r>
            <a:endParaRPr lang="en-US" altLang="ko-KR" sz="1400" kern="600" spc="-5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공공데이터 포털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질병관리청 국민건강 영양조사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KAMIS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농산물 유통정보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Kindicator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통계청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19D2FA-EBE7-20D0-CE0D-79A2115184B4}"/>
              </a:ext>
            </a:extLst>
          </p:cNvPr>
          <p:cNvSpPr txBox="1"/>
          <p:nvPr/>
        </p:nvSpPr>
        <p:spPr>
          <a:xfrm>
            <a:off x="9401820" y="4251997"/>
            <a:ext cx="2355273" cy="67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Crawling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홈플러스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크롤링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FD3B1C8-57DA-1206-858B-A3A0E86B3C3F}"/>
              </a:ext>
            </a:extLst>
          </p:cNvPr>
          <p:cNvCxnSpPr>
            <a:cxnSpLocks/>
          </p:cNvCxnSpPr>
          <p:nvPr/>
        </p:nvCxnSpPr>
        <p:spPr>
          <a:xfrm>
            <a:off x="417452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36638F-66A7-33E5-3CC2-B30989B4B568}"/>
              </a:ext>
            </a:extLst>
          </p:cNvPr>
          <p:cNvCxnSpPr>
            <a:cxnSpLocks/>
          </p:cNvCxnSpPr>
          <p:nvPr/>
        </p:nvCxnSpPr>
        <p:spPr>
          <a:xfrm>
            <a:off x="6803408" y="4173619"/>
            <a:ext cx="2356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193BC1F-AE5E-2923-69FB-BEB0A6C4EFC1}"/>
              </a:ext>
            </a:extLst>
          </p:cNvPr>
          <p:cNvCxnSpPr>
            <a:cxnSpLocks/>
          </p:cNvCxnSpPr>
          <p:nvPr/>
        </p:nvCxnSpPr>
        <p:spPr>
          <a:xfrm>
            <a:off x="948913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>
            <a:extLst>
              <a:ext uri="{FF2B5EF4-FFF2-40B4-BE49-F238E27FC236}">
                <a16:creationId xmlns:a16="http://schemas.microsoft.com/office/drawing/2014/main" id="{86D1A99C-A8D3-18F2-6990-7D49F08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4522" y="4358480"/>
            <a:ext cx="228600" cy="228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61D350A-DD6A-0CD1-A4C2-E6452D6C5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9132" y="4358480"/>
            <a:ext cx="228600" cy="228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5FBC6B5B-4F7B-F34D-8EAF-A21B5642E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3408" y="435848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1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CCADAD-76FE-DB30-19A4-E292730E39D7}"/>
              </a:ext>
            </a:extLst>
          </p:cNvPr>
          <p:cNvSpPr/>
          <p:nvPr/>
        </p:nvSpPr>
        <p:spPr>
          <a:xfrm>
            <a:off x="8099075" y="3050092"/>
            <a:ext cx="2387950" cy="238795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2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0.95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1FB295-CD3D-9537-A3CF-B213DB13BA42}"/>
              </a:ext>
            </a:extLst>
          </p:cNvPr>
          <p:cNvSpPr/>
          <p:nvPr/>
        </p:nvSpPr>
        <p:spPr>
          <a:xfrm>
            <a:off x="5432543" y="2683685"/>
            <a:ext cx="2912716" cy="2912716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kern="600" spc="-5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0.99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73146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 보다 </a:t>
            </a:r>
            <a:r>
              <a:rPr lang="en-US" altLang="ko-KR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0.04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더 높은 정확도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1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선호도 및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+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 데이터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5649620" y="3541488"/>
            <a:ext cx="3409882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7" name="_x940889720">
            <a:extLst>
              <a:ext uri="{FF2B5EF4-FFF2-40B4-BE49-F238E27FC236}">
                <a16:creationId xmlns:a16="http://schemas.microsoft.com/office/drawing/2014/main" id="{649646D6-1248-DB31-D8E9-F69D757B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37" y="2429717"/>
            <a:ext cx="2264837" cy="14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_x940888640">
            <a:extLst>
              <a:ext uri="{FF2B5EF4-FFF2-40B4-BE49-F238E27FC236}">
                <a16:creationId xmlns:a16="http://schemas.microsoft.com/office/drawing/2014/main" id="{8914CDDF-A1B5-27AA-C5EB-18C8DC40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42" y="4070854"/>
            <a:ext cx="1675870" cy="168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_x949597424">
            <a:extLst>
              <a:ext uri="{FF2B5EF4-FFF2-40B4-BE49-F238E27FC236}">
                <a16:creationId xmlns:a16="http://schemas.microsoft.com/office/drawing/2014/main" id="{CBC7E735-FFE4-58BC-E7FA-434601223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49" y="2314575"/>
            <a:ext cx="3627911" cy="353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13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8B37A4-FC66-FA43-C010-05FB9187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32048"/>
            <a:ext cx="6115050" cy="4067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36868.580293323335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121454.93635364948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횡경에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06626-DFC9-9A67-5708-6B0902872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5" y="1759577"/>
            <a:ext cx="6096000" cy="3305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33538.37955277624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155409.34036672674</a:t>
            </a:r>
          </a:p>
        </p:txBody>
      </p:sp>
    </p:spTree>
    <p:extLst>
      <p:ext uri="{BB962C8B-B14F-4D97-AF65-F5344CB8AC3E}">
        <p14:creationId xmlns:p14="http://schemas.microsoft.com/office/powerpoint/2010/main" val="334196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산도에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422F-61C9-AA3B-3240-5EBDE481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67264"/>
            <a:ext cx="6134100" cy="4086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23922.472609792672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148928.33698741673</a:t>
            </a:r>
          </a:p>
        </p:txBody>
      </p:sp>
    </p:spTree>
    <p:extLst>
      <p:ext uri="{BB962C8B-B14F-4D97-AF65-F5344CB8AC3E}">
        <p14:creationId xmlns:p14="http://schemas.microsoft.com/office/powerpoint/2010/main" val="154816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4DCAE7F-93FE-2CEC-B9BB-8BC10F42B196}"/>
              </a:ext>
            </a:extLst>
          </p:cNvPr>
          <p:cNvSpPr/>
          <p:nvPr/>
        </p:nvSpPr>
        <p:spPr>
          <a:xfrm>
            <a:off x="4378579" y="2272572"/>
            <a:ext cx="7175246" cy="1378334"/>
          </a:xfrm>
          <a:prstGeom prst="roundRect">
            <a:avLst>
              <a:gd name="adj" fmla="val 6992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326154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또는 종경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일부 보다 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데이터를 특성으로 했을 때 모델의 성능이 가장 좋음</a:t>
            </a:r>
            <a:endParaRPr lang="en-US" altLang="ko-KR" sz="1600" kern="600" spc="-5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69D187-B109-80D4-FB74-1E4CCF5752A8}"/>
              </a:ext>
            </a:extLst>
          </p:cNvPr>
          <p:cNvSpPr/>
          <p:nvPr/>
        </p:nvSpPr>
        <p:spPr>
          <a:xfrm>
            <a:off x="6953410" y="3850135"/>
            <a:ext cx="1958491" cy="1958491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</a:t>
            </a:r>
            <a:endParaRPr lang="en-US" altLang="ko-KR" sz="2400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endParaRPr lang="ko-KR" altLang="en-US"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23E44A-B04F-2AAC-076E-88B359ED7B17}"/>
              </a:ext>
            </a:extLst>
          </p:cNvPr>
          <p:cNvSpPr/>
          <p:nvPr/>
        </p:nvSpPr>
        <p:spPr>
          <a:xfrm>
            <a:off x="5243921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endParaRPr lang="ko-KR" altLang="en-US" sz="1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7C82971-FCC4-36A6-FFE0-93205D4A7C0F}"/>
              </a:ext>
            </a:extLst>
          </p:cNvPr>
          <p:cNvSpPr/>
          <p:nvPr/>
        </p:nvSpPr>
        <p:spPr>
          <a:xfrm>
            <a:off x="5408471" y="5689653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</a:t>
            </a: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A084E6-DF03-59C1-6FC8-1CBCAEB5716A}"/>
              </a:ext>
            </a:extLst>
          </p:cNvPr>
          <p:cNvSpPr/>
          <p:nvPr/>
        </p:nvSpPr>
        <p:spPr>
          <a:xfrm>
            <a:off x="9241285" y="5689652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283749-A4D6-8AC4-4008-1D4DA1AB0CAF}"/>
              </a:ext>
            </a:extLst>
          </p:cNvPr>
          <p:cNvSpPr/>
          <p:nvPr/>
        </p:nvSpPr>
        <p:spPr>
          <a:xfrm>
            <a:off x="9573448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endParaRPr lang="ko-KR" altLang="en-US" sz="1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20152C-FDCD-826B-0BA0-1CE876516B97}"/>
              </a:ext>
            </a:extLst>
          </p:cNvPr>
          <p:cNvCxnSpPr>
            <a:cxnSpLocks/>
            <a:stCxn id="8" idx="3"/>
            <a:endCxn id="3" idx="2"/>
          </p:cNvCxnSpPr>
          <p:nvPr/>
        </p:nvCxnSpPr>
        <p:spPr>
          <a:xfrm>
            <a:off x="6405971" y="4632216"/>
            <a:ext cx="547439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7AD1EA-4A10-38E7-067E-E9EB6566F9CD}"/>
              </a:ext>
            </a:extLst>
          </p:cNvPr>
          <p:cNvCxnSpPr>
            <a:cxnSpLocks/>
            <a:stCxn id="9" idx="3"/>
            <a:endCxn id="3" idx="3"/>
          </p:cNvCxnSpPr>
          <p:nvPr/>
        </p:nvCxnSpPr>
        <p:spPr>
          <a:xfrm flipV="1">
            <a:off x="6570521" y="5521812"/>
            <a:ext cx="669703" cy="410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A58A893-2511-91F2-1779-8688A595E1F1}"/>
              </a:ext>
            </a:extLst>
          </p:cNvPr>
          <p:cNvCxnSpPr>
            <a:cxnSpLocks/>
            <a:stCxn id="12" idx="1"/>
            <a:endCxn id="3" idx="5"/>
          </p:cNvCxnSpPr>
          <p:nvPr/>
        </p:nvCxnSpPr>
        <p:spPr>
          <a:xfrm flipH="1" flipV="1">
            <a:off x="8625087" y="5521812"/>
            <a:ext cx="616198" cy="41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908961-A3C1-F6A3-0760-16196AB5E128}"/>
              </a:ext>
            </a:extLst>
          </p:cNvPr>
          <p:cNvCxnSpPr>
            <a:cxnSpLocks/>
            <a:stCxn id="13" idx="1"/>
            <a:endCxn id="3" idx="6"/>
          </p:cNvCxnSpPr>
          <p:nvPr/>
        </p:nvCxnSpPr>
        <p:spPr>
          <a:xfrm flipH="1">
            <a:off x="8911901" y="4632216"/>
            <a:ext cx="661547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DEC04B-4269-6DE3-1EFF-7D358DB0EE40}"/>
              </a:ext>
            </a:extLst>
          </p:cNvPr>
          <p:cNvSpPr txBox="1"/>
          <p:nvPr/>
        </p:nvSpPr>
        <p:spPr>
          <a:xfrm>
            <a:off x="4698451" y="2425257"/>
            <a:ext cx="2999635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36868.580293323335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C9254-090E-4958-9FE0-0C1A9453ED38}"/>
              </a:ext>
            </a:extLst>
          </p:cNvPr>
          <p:cNvSpPr txBox="1"/>
          <p:nvPr/>
        </p:nvSpPr>
        <p:spPr>
          <a:xfrm>
            <a:off x="6942033" y="2408324"/>
            <a:ext cx="2016778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33538.37955277624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86435-F263-5D5D-165A-FBD002CA7A47}"/>
              </a:ext>
            </a:extLst>
          </p:cNvPr>
          <p:cNvSpPr txBox="1"/>
          <p:nvPr/>
        </p:nvSpPr>
        <p:spPr>
          <a:xfrm>
            <a:off x="9018885" y="2408324"/>
            <a:ext cx="2404452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</a:p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23922.472609792672</a:t>
            </a:r>
          </a:p>
        </p:txBody>
      </p:sp>
    </p:spTree>
    <p:extLst>
      <p:ext uri="{BB962C8B-B14F-4D97-AF65-F5344CB8AC3E}">
        <p14:creationId xmlns:p14="http://schemas.microsoft.com/office/powerpoint/2010/main" val="280582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335549" y="555264"/>
            <a:ext cx="496107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블로그에 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검색시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빈도수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빈도수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선물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제철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제외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)</a:t>
            </a:r>
          </a:p>
        </p:txBody>
      </p:sp>
      <p:pic>
        <p:nvPicPr>
          <p:cNvPr id="17" name="그림 16" descr="텍스트, 폰트, 도표, 평면도이(가) 표시된 사진&#10;&#10;자동 생성된 설명">
            <a:extLst>
              <a:ext uri="{FF2B5EF4-FFF2-40B4-BE49-F238E27FC236}">
                <a16:creationId xmlns:a16="http://schemas.microsoft.com/office/drawing/2014/main" id="{CD79F50D-AE69-CCC7-2A0A-2D4D441B0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93" y="2689037"/>
            <a:ext cx="3218694" cy="3557023"/>
          </a:xfrm>
          <a:prstGeom prst="rect">
            <a:avLst/>
          </a:prstGeom>
        </p:spPr>
      </p:pic>
      <p:pic>
        <p:nvPicPr>
          <p:cNvPr id="22" name="그림 21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5EC82AC6-0C36-9ED7-08AC-1107F5C27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12" y="2645041"/>
            <a:ext cx="4406865" cy="3639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87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845304" y="555264"/>
            <a:ext cx="44513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 변화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딸기와 사과의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가장 높았으며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이외의 과일들도 대체로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CFC280B6-9C38-FC91-8CE3-B41C3BF5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82" y="2553722"/>
            <a:ext cx="5839593" cy="39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0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845304" y="555264"/>
            <a:ext cx="44513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 변화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과일 전체 </a:t>
            </a:r>
            <a:r>
              <a:rPr lang="ko-KR" altLang="en-US" sz="1600" kern="600" spc="-50" dirty="0" err="1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점점 증가하는 추세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대체로 딸기와 사과에 대한 관심이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D8D3440-6B2C-774E-9C0A-0A3B67FAF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90" y="2533650"/>
            <a:ext cx="5467901" cy="39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93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95100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606761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4583467" y="555264"/>
            <a:ext cx="67131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937990"/>
            <a:ext cx="766399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섭취량은 연령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성별 등에 영향을 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가격과 식품물가와의 상관 관계도 존재한다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지역별로는 경상남도가 과일 생산에서 선도적인 역할을 하며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특성 분류 모델과 판매량 분석 등을 통해 소비자의 과일 선호도 및 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 동향을 파악할 수 있다고 생각했다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최근 관심도에서는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딸기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 주목받고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이러한 트렌드를 고려하여 과일 시장에서의 전략 수립이 가능할 것 같다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924596"/>
            <a:ext cx="7663992" cy="55628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6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pic>
        <p:nvPicPr>
          <p:cNvPr id="4" name="그림 3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ABD1A9ED-371B-1C13-6411-063283103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36" y="2681844"/>
            <a:ext cx="5673994" cy="36157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955808" y="977764"/>
            <a:ext cx="58829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</a:t>
            </a:r>
            <a:r>
              <a:rPr lang="ko-KR" altLang="en-US" sz="1600" kern="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연령대가 높아질수록 과일 섭취량이 높은 경향</a:t>
            </a:r>
            <a:endParaRPr lang="en-US" altLang="ko-KR" sz="1600" kern="600" spc="-50" dirty="0">
              <a:solidFill>
                <a:schemeClr val="tx1">
                  <a:lumMod val="65000"/>
                  <a:lumOff val="3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이상 연령 그룹이 가장 높은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과일 섭취량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이하의 연령대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에서는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섭취량이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40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4204296" y="3041970"/>
            <a:ext cx="3783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5011369" y="1172534"/>
            <a:ext cx="58829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많은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60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50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삽취량이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적은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미만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= 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&lt; 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C4519EA4-2E1D-EECA-6AB9-AE38F9FDB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48" y="3119520"/>
            <a:ext cx="3497600" cy="3164108"/>
          </a:xfrm>
          <a:prstGeom prst="rect">
            <a:avLst/>
          </a:prstGeom>
        </p:spPr>
      </p:pic>
      <p:pic>
        <p:nvPicPr>
          <p:cNvPr id="8" name="그림 7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E5E0BA47-BCFD-F57B-2D51-FD04F0C7C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42" y="3119520"/>
            <a:ext cx="3611475" cy="3164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C80270-8A51-4A13-09B9-B30FA3E36F6E}"/>
              </a:ext>
            </a:extLst>
          </p:cNvPr>
          <p:cNvSpPr txBox="1"/>
          <p:nvPr/>
        </p:nvSpPr>
        <p:spPr>
          <a:xfrm>
            <a:off x="4871417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6586F-8323-6B81-97DD-AFD715F3F8DC}"/>
              </a:ext>
            </a:extLst>
          </p:cNvPr>
          <p:cNvSpPr txBox="1"/>
          <p:nvPr/>
        </p:nvSpPr>
        <p:spPr>
          <a:xfrm>
            <a:off x="8352761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340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수준과 관계없이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2013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년까지 전반적으로 하락세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증가 추세를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보였지만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 전 소득 계층에서 과일 섭취량이 대폭 감소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C0192455-FBA4-1B3F-1CB0-01E80E4F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10" y="2586261"/>
            <a:ext cx="5534491" cy="37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5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수준별로 큰 차이 없이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변동하며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중위계층의 과일 섭취량이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위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차지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원, 도표, 스크린샷이(가) 표시된 사진&#10;&#10;자동 생성된 설명">
            <a:extLst>
              <a:ext uri="{FF2B5EF4-FFF2-40B4-BE49-F238E27FC236}">
                <a16:creationId xmlns:a16="http://schemas.microsoft.com/office/drawing/2014/main" id="{211880AF-9435-FD0E-CAC4-1D35BD52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3476"/>
            <a:ext cx="3630175" cy="3557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1CCEC-EEB2-9C99-6F60-4656A61E463F}"/>
              </a:ext>
            </a:extLst>
          </p:cNvPr>
          <p:cNvSpPr txBox="1"/>
          <p:nvPr/>
        </p:nvSpPr>
        <p:spPr>
          <a:xfrm>
            <a:off x="6595521" y="2693849"/>
            <a:ext cx="264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4792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연도에서 여성의 과일 섭취량이 남성을 상회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년에는 두 성별 모두 큰 폭으로 감소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B0BD0CC-5770-3AA1-836A-49AC0B9AF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01" y="2727603"/>
            <a:ext cx="6483109" cy="3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4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290370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여성의 과일 섭취량이 남성보다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23B29257-7E49-DE0F-524C-45463C539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83" y="2703292"/>
            <a:ext cx="5384761" cy="36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3909</Words>
  <Application>Microsoft Office PowerPoint</Application>
  <PresentationFormat>와이드스크린</PresentationFormat>
  <Paragraphs>791</Paragraphs>
  <Slides>40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Pretendard Light</vt:lpstr>
      <vt:lpstr>Arial</vt:lpstr>
      <vt:lpstr>G마켓 산스 Medium</vt:lpstr>
      <vt:lpstr>Pretendard Medium</vt:lpstr>
      <vt:lpstr>G마켓 산스 Bold</vt:lpstr>
      <vt:lpstr>맑은 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정다운[컴퓨터정보과]</dc:creator>
  <cp:lastModifiedBy>정다운[컴퓨터정보과]</cp:lastModifiedBy>
  <cp:revision>92</cp:revision>
  <dcterms:created xsi:type="dcterms:W3CDTF">2023-12-03T10:52:58Z</dcterms:created>
  <dcterms:modified xsi:type="dcterms:W3CDTF">2023-12-03T15:58:29Z</dcterms:modified>
</cp:coreProperties>
</file>